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557" r:id="rId2"/>
    <p:sldId id="1363" r:id="rId3"/>
    <p:sldId id="1234" r:id="rId4"/>
    <p:sldId id="1416" r:id="rId5"/>
    <p:sldId id="1481" r:id="rId6"/>
    <p:sldId id="279" r:id="rId7"/>
    <p:sldId id="1373" r:id="rId8"/>
    <p:sldId id="1446" r:id="rId9"/>
    <p:sldId id="1447" r:id="rId10"/>
    <p:sldId id="581" r:id="rId11"/>
    <p:sldId id="1314" r:id="rId12"/>
    <p:sldId id="1140" r:id="rId13"/>
    <p:sldId id="1431" r:id="rId14"/>
    <p:sldId id="1240" r:id="rId15"/>
    <p:sldId id="1426" r:id="rId16"/>
    <p:sldId id="1270" r:id="rId17"/>
    <p:sldId id="1391" r:id="rId18"/>
    <p:sldId id="925" r:id="rId19"/>
    <p:sldId id="1284" r:id="rId20"/>
    <p:sldId id="921" r:id="rId21"/>
    <p:sldId id="1405" r:id="rId22"/>
    <p:sldId id="1286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43" userDrawn="1">
          <p15:clr>
            <a:srgbClr val="A4A3A4"/>
          </p15:clr>
        </p15:guide>
        <p15:guide id="2" pos="76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32" autoAdjust="0"/>
    <p:restoredTop sz="95712"/>
  </p:normalViewPr>
  <p:slideViewPr>
    <p:cSldViewPr snapToGrid="0">
      <p:cViewPr varScale="1">
        <p:scale>
          <a:sx n="36" d="100"/>
          <a:sy n="36" d="100"/>
        </p:scale>
        <p:origin x="870" y="102"/>
      </p:cViewPr>
      <p:guideLst>
        <p:guide orient="horz" pos="4343"/>
        <p:guide pos="7657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30" d="100"/>
        <a:sy n="30" d="100"/>
      </p:scale>
      <p:origin x="0" y="-1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5" name="Image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6" name="Image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F58C173-DAE4-49DC-B8D1-EC62F8D8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6C27-E9DA-48F8-865F-EA40E7DC2137}" type="datetimeFigureOut">
              <a:rPr lang="es-MX" smtClean="0"/>
              <a:t>12/12/2022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4AD5178-FED3-4AF6-916C-9FA8FC3D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F8F8C1-FC09-425F-9B4A-2274E232C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33279" y="13076008"/>
            <a:ext cx="504946" cy="379591"/>
          </a:xfrm>
        </p:spPr>
        <p:txBody>
          <a:bodyPr/>
          <a:lstStyle/>
          <a:p>
            <a:fld id="{22549E45-1426-4488-9F66-A99576B5036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580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.png"/><Relationship Id="rId7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alphaModFix amt="16915"/>
          </a:blip>
          <a:srcRect l="9750" t="56331" r="43283"/>
          <a:stretch>
            <a:fillRect/>
          </a:stretch>
        </p:blipFill>
        <p:spPr>
          <a:xfrm>
            <a:off x="0" y="6985183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7ABA30-0AFA-4793-8FCB-0FE6AB35A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47CF7AF0-5072-4E49-8949-8338C1BEA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711" y="13473301"/>
            <a:ext cx="9083114" cy="1853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ángulo 1">
            <a:extLst>
              <a:ext uri="{FF2B5EF4-FFF2-40B4-BE49-F238E27FC236}">
                <a16:creationId xmlns:a16="http://schemas.microsoft.com/office/drawing/2014/main" id="{FFC964D6-2DF1-42B0-921B-15AE82E7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988" y="881717"/>
            <a:ext cx="15484525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s-MX" sz="4000" dirty="0">
                <a:solidFill>
                  <a:srgbClr val="000000"/>
                </a:solidFill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Desde 2005 Aguafuerte Galería ha desarrollado un sinnúmero de actividades; </a:t>
            </a:r>
            <a:r>
              <a:rPr lang="es-MX" sz="400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años con más de 320 exposiciones, más de 1,700 artistas participantes, más de 2,000 obras vendidas, XXIV subastas, además de </a:t>
            </a:r>
            <a:r>
              <a:rPr lang="es-MX" sz="4000" dirty="0">
                <a:solidFill>
                  <a:srgbClr val="000000"/>
                </a:solidFill>
                <a:effectLst/>
                <a:latin typeface="Raleway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talleres, presentaciones de libros y colaboraciones en otros espacios (México, Argentina y España). Nuestras tres sedes son un lugar vital para el arte contemporáneo con representación de artistas nacionales y extranjeros, consagrados y emergentes, nuestras exhibiciones son variadas y arriesgadas en torno a las técnicas, a lo figurativo o lo abstracto, lo político, lo social, las problemáticas locales y globales, arte inclusivo. </a:t>
            </a:r>
            <a:endParaRPr lang="es-MX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endParaRPr lang="es-MX" altLang="es-MX" sz="6000" b="1" dirty="0">
              <a:solidFill>
                <a:schemeClr val="accent1">
                  <a:lumMod val="7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8103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18301" y="7001417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B82718A-D444-4CF8-82B9-85A9A0B0E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2" name="E0545630-EB49-432D-BAA3-C5799A9101C8" descr="efa69502-f154-4e25-bd2d-7bbbc47d1bc4.jpg">
            <a:extLst>
              <a:ext uri="{FF2B5EF4-FFF2-40B4-BE49-F238E27FC236}">
                <a16:creationId xmlns:a16="http://schemas.microsoft.com/office/drawing/2014/main" id="{C3C930AF-FA68-7830-C3B4-A2FCBE2B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70" y="1531169"/>
            <a:ext cx="7392062" cy="101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BB0ED23E-E432-8FEA-05D5-4A84BB15E869}"/>
              </a:ext>
            </a:extLst>
          </p:cNvPr>
          <p:cNvSpPr/>
          <p:nvPr/>
        </p:nvSpPr>
        <p:spPr>
          <a:xfrm>
            <a:off x="14893702" y="12971071"/>
            <a:ext cx="3242770" cy="12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Límite de capacidad…">
            <a:extLst>
              <a:ext uri="{FF2B5EF4-FFF2-40B4-BE49-F238E27FC236}">
                <a16:creationId xmlns:a16="http://schemas.microsoft.com/office/drawing/2014/main" id="{3BDCA025-080A-13D2-DFDC-F98CABD68D79}"/>
              </a:ext>
            </a:extLst>
          </p:cNvPr>
          <p:cNvSpPr txBox="1"/>
          <p:nvPr/>
        </p:nvSpPr>
        <p:spPr>
          <a:xfrm>
            <a:off x="14838153" y="10972370"/>
            <a:ext cx="3926063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Cirqueros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José Luis Cuevas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Litografía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96 x 68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$40,000 </a:t>
            </a:r>
            <a:r>
              <a:rPr lang="es-MX" sz="2000" dirty="0" err="1"/>
              <a:t>mx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96060722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0" y="6985183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ABC7409A-7A9A-4555-B547-B61D43F0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67" y="13359918"/>
            <a:ext cx="3472224" cy="19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72ECFE9B-F08F-C6BA-329B-0FEBFA811160}"/>
              </a:ext>
            </a:extLst>
          </p:cNvPr>
          <p:cNvSpPr/>
          <p:nvPr/>
        </p:nvSpPr>
        <p:spPr>
          <a:xfrm>
            <a:off x="831667" y="3061132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14" name="Vaso, peine y sacapuntas…">
            <a:extLst>
              <a:ext uri="{FF2B5EF4-FFF2-40B4-BE49-F238E27FC236}">
                <a16:creationId xmlns:a16="http://schemas.microsoft.com/office/drawing/2014/main" id="{DF68115F-AE38-74EF-6145-B408BB640687}"/>
              </a:ext>
            </a:extLst>
          </p:cNvPr>
          <p:cNvSpPr txBox="1"/>
          <p:nvPr/>
        </p:nvSpPr>
        <p:spPr>
          <a:xfrm>
            <a:off x="831667" y="1103673"/>
            <a:ext cx="4861365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Idilio</a:t>
            </a:r>
            <a:endParaRPr sz="2400" dirty="0"/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Fabián </a:t>
            </a:r>
            <a:r>
              <a:rPr lang="es-MX" sz="2400" dirty="0" err="1"/>
              <a:t>Cháirez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s/lienzo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69</a:t>
            </a:r>
            <a:r>
              <a:rPr sz="2000" dirty="0"/>
              <a:t> x </a:t>
            </a:r>
            <a:r>
              <a:rPr lang="es-MX" sz="2000" dirty="0"/>
              <a:t>260</a:t>
            </a:r>
            <a:r>
              <a:rPr sz="2000" dirty="0"/>
              <a:t>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13,300 usd</a:t>
            </a:r>
            <a:endParaRPr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B38B8C-CFCE-4DF5-F1A1-7FE473BEC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61" y="3759122"/>
            <a:ext cx="18847130" cy="56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3024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ABC7409A-7A9A-4555-B547-B61D43F0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Line">
            <a:extLst>
              <a:ext uri="{FF2B5EF4-FFF2-40B4-BE49-F238E27FC236}">
                <a16:creationId xmlns:a16="http://schemas.microsoft.com/office/drawing/2014/main" id="{75206E92-B406-7F40-9898-4570A9C14288}"/>
              </a:ext>
            </a:extLst>
          </p:cNvPr>
          <p:cNvSpPr/>
          <p:nvPr/>
        </p:nvSpPr>
        <p:spPr>
          <a:xfrm>
            <a:off x="18772971" y="4463077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pic>
        <p:nvPicPr>
          <p:cNvPr id="14" name="Imagen 13" descr="Imagen que contiene interior, tabla, pequeño, florero&#10;&#10;Descripción generada automáticamente">
            <a:extLst>
              <a:ext uri="{FF2B5EF4-FFF2-40B4-BE49-F238E27FC236}">
                <a16:creationId xmlns:a16="http://schemas.microsoft.com/office/drawing/2014/main" id="{4F478F6F-6123-0043-B13A-E0E9FED53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9" b="92061" l="9916" r="89873">
                        <a14:foregroundMark x1="55063" y1="10167" x2="44515" y2="10028"/>
                        <a14:foregroundMark x1="22996" y1="82451" x2="25949" y2="88997"/>
                        <a14:foregroundMark x1="25949" y1="88997" x2="59705" y2="92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86"/>
          <a:stretch/>
        </p:blipFill>
        <p:spPr>
          <a:xfrm>
            <a:off x="8177222" y="1053217"/>
            <a:ext cx="8281978" cy="11907306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:a16="http://schemas.microsoft.com/office/drawing/2014/main" id="{E08F300B-949E-5041-9BBF-43B564F26F7A}"/>
              </a:ext>
            </a:extLst>
          </p:cNvPr>
          <p:cNvSpPr txBox="1"/>
          <p:nvPr/>
        </p:nvSpPr>
        <p:spPr>
          <a:xfrm>
            <a:off x="19681395" y="2613054"/>
            <a:ext cx="3658361" cy="1850023"/>
          </a:xfrm>
          <a:prstGeom prst="rect">
            <a:avLst/>
          </a:prstGeom>
        </p:spPr>
        <p:txBody>
          <a:bodyPr vert="horz" wrap="square" lIns="0" tIns="50829" rIns="0" bIns="0" rtlCol="0">
            <a:spAutoFit/>
          </a:bodyPr>
          <a:lstStyle/>
          <a:p>
            <a:pPr marL="15403" marR="6161" algn="r">
              <a:lnSpc>
                <a:spcPct val="91300"/>
              </a:lnSpc>
              <a:spcBef>
                <a:spcPts val="400"/>
              </a:spcBef>
            </a:pPr>
            <a:r>
              <a:rPr lang="es-MX" sz="2400" b="1" spc="18" dirty="0">
                <a:latin typeface="Releway"/>
                <a:cs typeface="Trebuchet MS"/>
              </a:rPr>
              <a:t>Transverberación, 2020</a:t>
            </a:r>
          </a:p>
          <a:p>
            <a:pPr marL="15403" marR="6161" algn="r">
              <a:lnSpc>
                <a:spcPct val="91300"/>
              </a:lnSpc>
              <a:spcBef>
                <a:spcPts val="400"/>
              </a:spcBef>
            </a:pPr>
            <a:r>
              <a:rPr lang="es-MX" sz="2400" b="1" spc="18" dirty="0">
                <a:latin typeface="Releway"/>
              </a:rPr>
              <a:t>Fabián Cháirez</a:t>
            </a:r>
          </a:p>
          <a:p>
            <a:pPr marL="15403" marR="6161" algn="r">
              <a:lnSpc>
                <a:spcPct val="91300"/>
              </a:lnSpc>
              <a:spcBef>
                <a:spcPts val="400"/>
              </a:spcBef>
            </a:pPr>
            <a:r>
              <a:rPr lang="es-MX" sz="2000" dirty="0">
                <a:latin typeface="Releway"/>
                <a:cs typeface="Trebuchet MS"/>
              </a:rPr>
              <a:t>Bronce</a:t>
            </a:r>
            <a:endParaRPr sz="2000" dirty="0">
              <a:latin typeface="Releway"/>
              <a:cs typeface="Trebuchet MS"/>
            </a:endParaRPr>
          </a:p>
          <a:p>
            <a:pPr marL="15403" algn="r">
              <a:lnSpc>
                <a:spcPct val="100000"/>
              </a:lnSpc>
              <a:spcBef>
                <a:spcPts val="461"/>
              </a:spcBef>
            </a:pPr>
            <a:r>
              <a:rPr lang="es-MX" sz="2000" spc="-6" dirty="0">
                <a:latin typeface="Releway"/>
                <a:cs typeface="Trebuchet MS"/>
              </a:rPr>
              <a:t>50 x 40 cm</a:t>
            </a:r>
            <a:endParaRPr sz="2000" dirty="0">
              <a:latin typeface="Releway"/>
              <a:cs typeface="Trebuchet MS"/>
            </a:endParaRPr>
          </a:p>
          <a:p>
            <a:pPr marL="15403" algn="r">
              <a:lnSpc>
                <a:spcPct val="100000"/>
              </a:lnSpc>
              <a:spcBef>
                <a:spcPts val="461"/>
              </a:spcBef>
            </a:pPr>
            <a:r>
              <a:rPr lang="es-MX" sz="2000" b="1" spc="-6" dirty="0">
                <a:latin typeface="Releway"/>
                <a:cs typeface="Trebuchet MS"/>
              </a:rPr>
              <a:t>4,060 usd</a:t>
            </a:r>
            <a:endParaRPr sz="2000" dirty="0">
              <a:latin typeface="Releway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622564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983B9D7-9EA1-49BD-B470-929F18A4D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mores de cuarto de baño…">
            <a:extLst>
              <a:ext uri="{FF2B5EF4-FFF2-40B4-BE49-F238E27FC236}">
                <a16:creationId xmlns:a16="http://schemas.microsoft.com/office/drawing/2014/main" id="{BA4F15D2-A6E7-5F6A-7F5A-ECDBCD7820F1}"/>
              </a:ext>
            </a:extLst>
          </p:cNvPr>
          <p:cNvSpPr txBox="1"/>
          <p:nvPr/>
        </p:nvSpPr>
        <p:spPr>
          <a:xfrm>
            <a:off x="17151406" y="9272182"/>
            <a:ext cx="5118740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Encuentros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Héctor Massiel</a:t>
            </a:r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Mixta s/tela</a:t>
            </a:r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85 x 85 cm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$34,900 </a:t>
            </a:r>
            <a:r>
              <a:rPr lang="es-MX" sz="2000" dirty="0" err="1"/>
              <a:t>mx</a:t>
            </a:r>
            <a:endParaRPr lang="es-MX" sz="2000" dirty="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57769DC-87AC-12F6-9BF0-D56CD818F720}"/>
              </a:ext>
            </a:extLst>
          </p:cNvPr>
          <p:cNvSpPr/>
          <p:nvPr/>
        </p:nvSpPr>
        <p:spPr>
          <a:xfrm>
            <a:off x="18008917" y="11332153"/>
            <a:ext cx="323032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5" name="Imagen 14" descr="Imagen que contiene naturaleza, exterior, nieve, hombre&#10;&#10;Descripción generada automáticamente">
            <a:extLst>
              <a:ext uri="{FF2B5EF4-FFF2-40B4-BE49-F238E27FC236}">
                <a16:creationId xmlns:a16="http://schemas.microsoft.com/office/drawing/2014/main" id="{5373C130-0B1D-B67E-26AA-26A6DB9FA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56" y="1017366"/>
            <a:ext cx="10353133" cy="1031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83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0CDA71C-520E-4B09-9168-DF6FD5A2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ndo me supe pez…">
            <a:extLst>
              <a:ext uri="{FF2B5EF4-FFF2-40B4-BE49-F238E27FC236}">
                <a16:creationId xmlns:a16="http://schemas.microsoft.com/office/drawing/2014/main" id="{CB745EE8-30C1-3ED3-641D-08FD19F2DEAA}"/>
              </a:ext>
            </a:extLst>
          </p:cNvPr>
          <p:cNvSpPr txBox="1"/>
          <p:nvPr/>
        </p:nvSpPr>
        <p:spPr>
          <a:xfrm>
            <a:off x="1478432" y="909159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Reyes del barrio</a:t>
            </a:r>
            <a:endParaRPr sz="2400" dirty="0"/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Cristóbal Montoya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Acrílico s/tela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140 X 170 cm</a:t>
            </a:r>
            <a:endParaRPr sz="2000" dirty="0"/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Precio comercial $50,000</a:t>
            </a: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665CEBEA-800D-295B-8845-D6B1E2B9CE95}"/>
              </a:ext>
            </a:extLst>
          </p:cNvPr>
          <p:cNvSpPr/>
          <p:nvPr/>
        </p:nvSpPr>
        <p:spPr>
          <a:xfrm>
            <a:off x="1566405" y="2866618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1800"/>
          </a:p>
        </p:txBody>
      </p:sp>
      <p:pic>
        <p:nvPicPr>
          <p:cNvPr id="5" name="Imagen 4" descr="Un 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6A8817FC-32DE-31B0-956B-90D06AF1F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05" y="3221003"/>
            <a:ext cx="11759691" cy="9388894"/>
          </a:xfrm>
          <a:prstGeom prst="rect">
            <a:avLst/>
          </a:prstGeom>
        </p:spPr>
      </p:pic>
      <p:pic>
        <p:nvPicPr>
          <p:cNvPr id="3" name="A52439F3-EB0E-4213-85E5-14A04DD0B5B0">
            <a:extLst>
              <a:ext uri="{FF2B5EF4-FFF2-40B4-BE49-F238E27FC236}">
                <a16:creationId xmlns:a16="http://schemas.microsoft.com/office/drawing/2014/main" id="{218FD323-9582-CD53-B979-EF2E27EE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3647" y="720900"/>
            <a:ext cx="8097199" cy="97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7D27F51E-1F74-D027-A01F-811D274D1320}"/>
              </a:ext>
            </a:extLst>
          </p:cNvPr>
          <p:cNvSpPr/>
          <p:nvPr/>
        </p:nvSpPr>
        <p:spPr>
          <a:xfrm>
            <a:off x="19198004" y="12941312"/>
            <a:ext cx="371284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Sin título…">
            <a:extLst>
              <a:ext uri="{FF2B5EF4-FFF2-40B4-BE49-F238E27FC236}">
                <a16:creationId xmlns:a16="http://schemas.microsoft.com/office/drawing/2014/main" id="{F283C4E8-B1AE-F504-3B99-0A444C79CC3E}"/>
              </a:ext>
            </a:extLst>
          </p:cNvPr>
          <p:cNvSpPr txBox="1"/>
          <p:nvPr/>
        </p:nvSpPr>
        <p:spPr>
          <a:xfrm>
            <a:off x="18049481" y="10983853"/>
            <a:ext cx="4861365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La camisa y lo papalotes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Cristóbal Montoya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Mixta sobe papel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120</a:t>
            </a:r>
            <a:r>
              <a:rPr sz="2000" dirty="0"/>
              <a:t> x </a:t>
            </a:r>
            <a:r>
              <a:rPr lang="es-MX" sz="2000" dirty="0"/>
              <a:t>100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24</a:t>
            </a:r>
            <a:r>
              <a:rPr lang="es-ES" sz="2000" dirty="0"/>
              <a:t>,000 </a:t>
            </a:r>
            <a:r>
              <a:rPr sz="2000" dirty="0"/>
              <a:t>mx</a:t>
            </a:r>
          </a:p>
        </p:txBody>
      </p:sp>
    </p:spTree>
    <p:extLst>
      <p:ext uri="{BB962C8B-B14F-4D97-AF65-F5344CB8AC3E}">
        <p14:creationId xmlns:p14="http://schemas.microsoft.com/office/powerpoint/2010/main" val="33779340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0CDA71C-520E-4B09-9168-DF6FD5A2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ne">
            <a:extLst>
              <a:ext uri="{FF2B5EF4-FFF2-40B4-BE49-F238E27FC236}">
                <a16:creationId xmlns:a16="http://schemas.microsoft.com/office/drawing/2014/main" id="{08D17524-BFE6-B5FC-0C26-F6A35E1DD3CF}"/>
              </a:ext>
            </a:extLst>
          </p:cNvPr>
          <p:cNvSpPr/>
          <p:nvPr/>
        </p:nvSpPr>
        <p:spPr>
          <a:xfrm>
            <a:off x="373094" y="2875718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sp>
        <p:nvSpPr>
          <p:cNvPr id="7" name="Cuando me supe pez…">
            <a:extLst>
              <a:ext uri="{FF2B5EF4-FFF2-40B4-BE49-F238E27FC236}">
                <a16:creationId xmlns:a16="http://schemas.microsoft.com/office/drawing/2014/main" id="{96777369-8A40-3276-B55C-C03BED4F4194}"/>
              </a:ext>
            </a:extLst>
          </p:cNvPr>
          <p:cNvSpPr txBox="1"/>
          <p:nvPr/>
        </p:nvSpPr>
        <p:spPr>
          <a:xfrm>
            <a:off x="775988" y="551492"/>
            <a:ext cx="4217106" cy="232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Introspezioni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Francesca Dalla Benetta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Bronce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37 x 20</a:t>
            </a:r>
            <a:r>
              <a:rPr sz="2000" dirty="0"/>
              <a:t> x</a:t>
            </a:r>
            <a:r>
              <a:rPr lang="es-MX" sz="2000" dirty="0"/>
              <a:t> 22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60,000 mx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Pieza única</a:t>
            </a:r>
          </a:p>
        </p:txBody>
      </p:sp>
      <p:pic>
        <p:nvPicPr>
          <p:cNvPr id="10" name="Imagen 9" descr="Imagen que contiene interior, perro, pequeño, tabla&#10;&#10;Descripción generada automáticamente">
            <a:extLst>
              <a:ext uri="{FF2B5EF4-FFF2-40B4-BE49-F238E27FC236}">
                <a16:creationId xmlns:a16="http://schemas.microsoft.com/office/drawing/2014/main" id="{FE0BEA60-97B3-AED8-60C1-7D6444CDE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00" y="1010695"/>
            <a:ext cx="8201105" cy="109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020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0CDA71C-520E-4B09-9168-DF6FD5A2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BA64AFF2-B250-36A8-CFBD-E527E83DE6C2}"/>
              </a:ext>
            </a:extLst>
          </p:cNvPr>
          <p:cNvSpPr/>
          <p:nvPr/>
        </p:nvSpPr>
        <p:spPr>
          <a:xfrm>
            <a:off x="13663193" y="12753822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sp>
        <p:nvSpPr>
          <p:cNvPr id="3" name="Cuando me supe pez…">
            <a:extLst>
              <a:ext uri="{FF2B5EF4-FFF2-40B4-BE49-F238E27FC236}">
                <a16:creationId xmlns:a16="http://schemas.microsoft.com/office/drawing/2014/main" id="{A280B1E9-4CBF-3F6D-C2A2-E7E4DA9F3126}"/>
              </a:ext>
            </a:extLst>
          </p:cNvPr>
          <p:cNvSpPr txBox="1"/>
          <p:nvPr/>
        </p:nvSpPr>
        <p:spPr>
          <a:xfrm>
            <a:off x="14010295" y="10796363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Ari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Francesca Dalla Benetta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Bronce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35 x 12</a:t>
            </a:r>
            <a:r>
              <a:rPr sz="2000" dirty="0"/>
              <a:t> x</a:t>
            </a:r>
            <a:r>
              <a:rPr lang="es-MX" sz="2000" dirty="0"/>
              <a:t> 12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22,000 mx</a:t>
            </a: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33EA8E36-4AC8-B16F-B083-01B8D1AC8700}"/>
              </a:ext>
            </a:extLst>
          </p:cNvPr>
          <p:cNvSpPr/>
          <p:nvPr/>
        </p:nvSpPr>
        <p:spPr>
          <a:xfrm>
            <a:off x="19038570" y="10975048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sp>
        <p:nvSpPr>
          <p:cNvPr id="5" name="Cuando me supe pez…">
            <a:extLst>
              <a:ext uri="{FF2B5EF4-FFF2-40B4-BE49-F238E27FC236}">
                <a16:creationId xmlns:a16="http://schemas.microsoft.com/office/drawing/2014/main" id="{CAD3EF29-2440-4CB9-C0AF-83F21FCAFF47}"/>
              </a:ext>
            </a:extLst>
          </p:cNvPr>
          <p:cNvSpPr txBox="1"/>
          <p:nvPr/>
        </p:nvSpPr>
        <p:spPr>
          <a:xfrm>
            <a:off x="19038570" y="9017589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Lobo </a:t>
            </a:r>
            <a:endParaRPr sz="2400" dirty="0"/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Francesca Dalla Benetta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Bronce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30 x 12</a:t>
            </a:r>
            <a:r>
              <a:rPr sz="2000" dirty="0"/>
              <a:t> x </a:t>
            </a:r>
            <a:r>
              <a:rPr lang="es-MX" sz="2000" dirty="0"/>
              <a:t>12</a:t>
            </a:r>
            <a:r>
              <a:rPr sz="2000" dirty="0"/>
              <a:t>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20,000 mx</a:t>
            </a:r>
            <a:endParaRPr lang="es-ES" sz="2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CC9374-79E0-5197-CBBE-46EB5635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614" y="2549629"/>
            <a:ext cx="4566787" cy="812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7C25558-2C16-FE76-6F10-DE3AB699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570" y="674534"/>
            <a:ext cx="4566787" cy="81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EF097A2D-782D-1064-C37D-03C146C5250F}"/>
              </a:ext>
            </a:extLst>
          </p:cNvPr>
          <p:cNvSpPr/>
          <p:nvPr/>
        </p:nvSpPr>
        <p:spPr>
          <a:xfrm>
            <a:off x="8643468" y="11277787"/>
            <a:ext cx="4152763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sp>
        <p:nvSpPr>
          <p:cNvPr id="11" name="Cuando me supe pez…">
            <a:extLst>
              <a:ext uri="{FF2B5EF4-FFF2-40B4-BE49-F238E27FC236}">
                <a16:creationId xmlns:a16="http://schemas.microsoft.com/office/drawing/2014/main" id="{159C60A6-C44A-345C-9A1B-7D2DA829AD4D}"/>
              </a:ext>
            </a:extLst>
          </p:cNvPr>
          <p:cNvSpPr txBox="1"/>
          <p:nvPr/>
        </p:nvSpPr>
        <p:spPr>
          <a:xfrm>
            <a:off x="9014660" y="9274842"/>
            <a:ext cx="3834785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La vida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Francesca Dalla Benetta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Bronce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34 x 12</a:t>
            </a:r>
            <a:r>
              <a:rPr sz="2000" dirty="0"/>
              <a:t> x</a:t>
            </a:r>
            <a:r>
              <a:rPr lang="es-MX" sz="2000" dirty="0"/>
              <a:t> 12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35,000 mx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02DE303-9EC6-9613-AAD1-232337204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r="14708"/>
          <a:stretch/>
        </p:blipFill>
        <p:spPr bwMode="auto">
          <a:xfrm>
            <a:off x="7873192" y="434581"/>
            <a:ext cx="4999630" cy="86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324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ine">
            <a:extLst>
              <a:ext uri="{FF2B5EF4-FFF2-40B4-BE49-F238E27FC236}">
                <a16:creationId xmlns:a16="http://schemas.microsoft.com/office/drawing/2014/main" id="{0FA268E1-4C90-4D04-BBFA-54090AAFC24D}"/>
              </a:ext>
            </a:extLst>
          </p:cNvPr>
          <p:cNvSpPr/>
          <p:nvPr/>
        </p:nvSpPr>
        <p:spPr>
          <a:xfrm>
            <a:off x="1062942" y="12728311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/>
          </a:p>
        </p:txBody>
      </p:sp>
      <p:sp>
        <p:nvSpPr>
          <p:cNvPr id="9" name="Cuando me supe pez…">
            <a:extLst>
              <a:ext uri="{FF2B5EF4-FFF2-40B4-BE49-F238E27FC236}">
                <a16:creationId xmlns:a16="http://schemas.microsoft.com/office/drawing/2014/main" id="{C70C2DB3-DCFD-400F-A2EA-B079389B29ED}"/>
              </a:ext>
            </a:extLst>
          </p:cNvPr>
          <p:cNvSpPr txBox="1"/>
          <p:nvPr/>
        </p:nvSpPr>
        <p:spPr>
          <a:xfrm>
            <a:off x="1556777" y="10697422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Refugio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Vidal Bedoya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Acrílico s/tela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180</a:t>
            </a:r>
            <a:r>
              <a:rPr sz="2000" dirty="0"/>
              <a:t> x </a:t>
            </a:r>
            <a:r>
              <a:rPr lang="es-MX" sz="2000" dirty="0"/>
              <a:t>45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2,500 </a:t>
            </a:r>
            <a:r>
              <a:rPr lang="es-MX" sz="2000" dirty="0" err="1"/>
              <a:t>usd</a:t>
            </a:r>
            <a:endParaRPr lang="es-ES" sz="2000" dirty="0"/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0CDA71C-520E-4B09-9168-DF6FD5A2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">
            <a:extLst>
              <a:ext uri="{FF2B5EF4-FFF2-40B4-BE49-F238E27FC236}">
                <a16:creationId xmlns:a16="http://schemas.microsoft.com/office/drawing/2014/main" id="{A4804930-3F8E-97E9-E831-6342EDE5723B}"/>
              </a:ext>
            </a:extLst>
          </p:cNvPr>
          <p:cNvSpPr/>
          <p:nvPr/>
        </p:nvSpPr>
        <p:spPr>
          <a:xfrm>
            <a:off x="6570962" y="12791686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/>
          </a:p>
        </p:txBody>
      </p:sp>
      <p:sp>
        <p:nvSpPr>
          <p:cNvPr id="19" name="Cuando me supe pez…">
            <a:extLst>
              <a:ext uri="{FF2B5EF4-FFF2-40B4-BE49-F238E27FC236}">
                <a16:creationId xmlns:a16="http://schemas.microsoft.com/office/drawing/2014/main" id="{93C630C4-3E17-708F-E229-D93FF1D08CDA}"/>
              </a:ext>
            </a:extLst>
          </p:cNvPr>
          <p:cNvSpPr txBox="1"/>
          <p:nvPr/>
        </p:nvSpPr>
        <p:spPr>
          <a:xfrm>
            <a:off x="12699531" y="10834227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El </a:t>
            </a:r>
            <a:r>
              <a:rPr lang="es-MX" sz="2400" dirty="0" err="1"/>
              <a:t>vigio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Vidal Bedoya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Acrílico s/tela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180</a:t>
            </a:r>
            <a:r>
              <a:rPr sz="2000" dirty="0"/>
              <a:t> x </a:t>
            </a:r>
            <a:r>
              <a:rPr lang="es-MX" sz="2000" dirty="0"/>
              <a:t>45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2,500 </a:t>
            </a:r>
            <a:r>
              <a:rPr lang="es-MX" sz="2000" dirty="0" err="1"/>
              <a:t>usd</a:t>
            </a:r>
            <a:endParaRPr lang="es-ES" sz="2000" dirty="0"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EA411EC7-98E0-5D34-9BA1-CF5397FAD8F3}"/>
              </a:ext>
            </a:extLst>
          </p:cNvPr>
          <p:cNvSpPr/>
          <p:nvPr/>
        </p:nvSpPr>
        <p:spPr>
          <a:xfrm>
            <a:off x="12349851" y="12837059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/>
          </a:p>
        </p:txBody>
      </p:sp>
      <p:sp>
        <p:nvSpPr>
          <p:cNvPr id="24" name="Cuando me supe pez…">
            <a:extLst>
              <a:ext uri="{FF2B5EF4-FFF2-40B4-BE49-F238E27FC236}">
                <a16:creationId xmlns:a16="http://schemas.microsoft.com/office/drawing/2014/main" id="{BC03AC67-06C6-44C8-C478-78DA1230C605}"/>
              </a:ext>
            </a:extLst>
          </p:cNvPr>
          <p:cNvSpPr txBox="1"/>
          <p:nvPr/>
        </p:nvSpPr>
        <p:spPr>
          <a:xfrm>
            <a:off x="8470024" y="10461740"/>
            <a:ext cx="2778349" cy="228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Brote de profundidad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Vidal Bedoya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Acrílico s/tela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180</a:t>
            </a:r>
            <a:r>
              <a:rPr sz="2000" dirty="0"/>
              <a:t> x </a:t>
            </a:r>
            <a:r>
              <a:rPr lang="es-MX" sz="2000" dirty="0"/>
              <a:t>45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2,500 </a:t>
            </a:r>
            <a:r>
              <a:rPr lang="es-MX" sz="2000" dirty="0" err="1"/>
              <a:t>usd</a:t>
            </a:r>
            <a:endParaRPr lang="es-ES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4CF3AD-F904-C758-E03F-0829561F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1" y="859903"/>
            <a:ext cx="2635609" cy="116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C80E8B2B-CBCC-8C48-2B5B-893FC1A2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574" y="859903"/>
            <a:ext cx="2742788" cy="1172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FCB958-65D0-81AC-5784-91F987421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18892" r="68290" b="20059"/>
          <a:stretch/>
        </p:blipFill>
        <p:spPr bwMode="auto">
          <a:xfrm>
            <a:off x="6278518" y="821490"/>
            <a:ext cx="2778348" cy="1172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9876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C02B035-9DCF-4E75-BEC2-9CE681775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">
            <a:extLst>
              <a:ext uri="{FF2B5EF4-FFF2-40B4-BE49-F238E27FC236}">
                <a16:creationId xmlns:a16="http://schemas.microsoft.com/office/drawing/2014/main" id="{1B3C51F8-5B37-4803-A0D6-CF92BB3A919B}"/>
              </a:ext>
            </a:extLst>
          </p:cNvPr>
          <p:cNvSpPr/>
          <p:nvPr/>
        </p:nvSpPr>
        <p:spPr>
          <a:xfrm>
            <a:off x="2118386" y="12683094"/>
            <a:ext cx="4566785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15" name="Vergüenza…">
            <a:extLst>
              <a:ext uri="{FF2B5EF4-FFF2-40B4-BE49-F238E27FC236}">
                <a16:creationId xmlns:a16="http://schemas.microsoft.com/office/drawing/2014/main" id="{9464751B-5B6F-4E1D-8C6F-2DFCA1C69112}"/>
              </a:ext>
            </a:extLst>
          </p:cNvPr>
          <p:cNvSpPr txBox="1"/>
          <p:nvPr/>
        </p:nvSpPr>
        <p:spPr>
          <a:xfrm>
            <a:off x="2093157" y="10257707"/>
            <a:ext cx="4566786" cy="2435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El negro #1825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Beatriz Zamora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1995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Mixta</a:t>
            </a:r>
            <a:endParaRPr lang="es-MX"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137 x 87 cm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b="1" dirty="0"/>
              <a:t>Consultar precio con la galería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9FF9A7B-1F3A-4ED1-AB98-5D7450E57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54" y="578420"/>
            <a:ext cx="6810781" cy="115192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05D74A-250E-EC59-1257-24ABA2991A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86" y="1601691"/>
            <a:ext cx="6477346" cy="9974736"/>
          </a:xfrm>
          <a:prstGeom prst="rect">
            <a:avLst/>
          </a:prstGeom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40BD666C-9CCA-BA32-E432-5C6BF533CCDD}"/>
              </a:ext>
            </a:extLst>
          </p:cNvPr>
          <p:cNvSpPr/>
          <p:nvPr/>
        </p:nvSpPr>
        <p:spPr>
          <a:xfrm>
            <a:off x="19573617" y="6589059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" name="Vergüenza…">
            <a:extLst>
              <a:ext uri="{FF2B5EF4-FFF2-40B4-BE49-F238E27FC236}">
                <a16:creationId xmlns:a16="http://schemas.microsoft.com/office/drawing/2014/main" id="{7AD9E7FB-7A64-25DD-1E28-16629499B09A}"/>
              </a:ext>
            </a:extLst>
          </p:cNvPr>
          <p:cNvSpPr txBox="1"/>
          <p:nvPr/>
        </p:nvSpPr>
        <p:spPr>
          <a:xfrm>
            <a:off x="19573617" y="6705583"/>
            <a:ext cx="5443316" cy="2435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El negro #3432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Beatriz Zamora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2018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Mixta</a:t>
            </a:r>
            <a:endParaRPr lang="es-MX"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20 x 30 cm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b="1" dirty="0"/>
              <a:t>2,000 usd</a:t>
            </a:r>
          </a:p>
        </p:txBody>
      </p:sp>
    </p:spTree>
    <p:extLst>
      <p:ext uri="{BB962C8B-B14F-4D97-AF65-F5344CB8AC3E}">
        <p14:creationId xmlns:p14="http://schemas.microsoft.com/office/powerpoint/2010/main" val="7324789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ine">
            <a:extLst>
              <a:ext uri="{FF2B5EF4-FFF2-40B4-BE49-F238E27FC236}">
                <a16:creationId xmlns:a16="http://schemas.microsoft.com/office/drawing/2014/main" id="{0FA268E1-4C90-4D04-BBFA-54090AAFC24D}"/>
              </a:ext>
            </a:extLst>
          </p:cNvPr>
          <p:cNvSpPr/>
          <p:nvPr/>
        </p:nvSpPr>
        <p:spPr>
          <a:xfrm>
            <a:off x="703188" y="4373066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0CDA71C-520E-4B09-9168-DF6FD5A2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">
            <a:extLst>
              <a:ext uri="{FF2B5EF4-FFF2-40B4-BE49-F238E27FC236}">
                <a16:creationId xmlns:a16="http://schemas.microsoft.com/office/drawing/2014/main" id="{71D0F6F5-D2CD-ADDE-BD91-733322C13673}"/>
              </a:ext>
            </a:extLst>
          </p:cNvPr>
          <p:cNvSpPr/>
          <p:nvPr/>
        </p:nvSpPr>
        <p:spPr>
          <a:xfrm>
            <a:off x="6759297" y="7934553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/>
            <a:endParaRPr sz="1800" dirty="0"/>
          </a:p>
        </p:txBody>
      </p:sp>
      <p:sp>
        <p:nvSpPr>
          <p:cNvPr id="2" name="Cuando me supe pez…">
            <a:extLst>
              <a:ext uri="{FF2B5EF4-FFF2-40B4-BE49-F238E27FC236}">
                <a16:creationId xmlns:a16="http://schemas.microsoft.com/office/drawing/2014/main" id="{AD7C4F3A-231B-FF5D-DEEC-B1F991F1D90C}"/>
              </a:ext>
            </a:extLst>
          </p:cNvPr>
          <p:cNvSpPr txBox="1"/>
          <p:nvPr/>
        </p:nvSpPr>
        <p:spPr>
          <a:xfrm>
            <a:off x="818700" y="2407772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Ma, que no estás gorda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Pablo Maire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s/tela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80</a:t>
            </a:r>
            <a:r>
              <a:rPr sz="2000" dirty="0"/>
              <a:t> x</a:t>
            </a:r>
            <a:r>
              <a:rPr lang="es-MX" sz="2000" dirty="0"/>
              <a:t> 60</a:t>
            </a:r>
            <a:r>
              <a:rPr sz="2000" dirty="0"/>
              <a:t>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$58,000 mx</a:t>
            </a:r>
          </a:p>
        </p:txBody>
      </p:sp>
      <p:pic>
        <p:nvPicPr>
          <p:cNvPr id="5" name="Imagen 4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470EE735-D8B3-41BF-7083-6B7C56CF0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6" y="4560155"/>
            <a:ext cx="5267113" cy="7020266"/>
          </a:xfrm>
          <a:prstGeom prst="rect">
            <a:avLst/>
          </a:prstGeom>
        </p:spPr>
      </p:pic>
      <p:sp>
        <p:nvSpPr>
          <p:cNvPr id="6" name="Cuando me supe pez…">
            <a:extLst>
              <a:ext uri="{FF2B5EF4-FFF2-40B4-BE49-F238E27FC236}">
                <a16:creationId xmlns:a16="http://schemas.microsoft.com/office/drawing/2014/main" id="{56E9DA50-1133-FC3B-BD16-77E4F04DB96B}"/>
              </a:ext>
            </a:extLst>
          </p:cNvPr>
          <p:cNvSpPr txBox="1"/>
          <p:nvPr/>
        </p:nvSpPr>
        <p:spPr>
          <a:xfrm>
            <a:off x="6759297" y="8004974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Tu último racimo, Pa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Pablo Maire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s/tela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80</a:t>
            </a:r>
            <a:r>
              <a:rPr sz="2000" dirty="0"/>
              <a:t> x</a:t>
            </a:r>
            <a:r>
              <a:rPr lang="es-MX" sz="2000" dirty="0"/>
              <a:t> 60</a:t>
            </a:r>
            <a:r>
              <a:rPr sz="2000" dirty="0"/>
              <a:t>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$58,000 mx</a:t>
            </a:r>
          </a:p>
        </p:txBody>
      </p:sp>
      <p:pic>
        <p:nvPicPr>
          <p:cNvPr id="18" name="Imagen 17" descr="Imagen que contiene animal, perro, agua, verde&#10;&#10;Descripción generada automáticamente">
            <a:extLst>
              <a:ext uri="{FF2B5EF4-FFF2-40B4-BE49-F238E27FC236}">
                <a16:creationId xmlns:a16="http://schemas.microsoft.com/office/drawing/2014/main" id="{54CC60F6-C9B1-DF47-B707-F49DFDD08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297" y="690788"/>
            <a:ext cx="5282990" cy="7029342"/>
          </a:xfrm>
          <a:prstGeom prst="rect">
            <a:avLst/>
          </a:prstGeom>
        </p:spPr>
      </p:pic>
      <p:sp>
        <p:nvSpPr>
          <p:cNvPr id="3" name="Line">
            <a:extLst>
              <a:ext uri="{FF2B5EF4-FFF2-40B4-BE49-F238E27FC236}">
                <a16:creationId xmlns:a16="http://schemas.microsoft.com/office/drawing/2014/main" id="{3F3C7D4A-905E-91CA-6745-0F92404188E0}"/>
              </a:ext>
            </a:extLst>
          </p:cNvPr>
          <p:cNvSpPr/>
          <p:nvPr/>
        </p:nvSpPr>
        <p:spPr>
          <a:xfrm>
            <a:off x="13645711" y="2456800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/>
            <a:endParaRPr sz="1800" dirty="0"/>
          </a:p>
        </p:txBody>
      </p:sp>
      <p:sp>
        <p:nvSpPr>
          <p:cNvPr id="4" name="Cuando me supe pez…">
            <a:extLst>
              <a:ext uri="{FF2B5EF4-FFF2-40B4-BE49-F238E27FC236}">
                <a16:creationId xmlns:a16="http://schemas.microsoft.com/office/drawing/2014/main" id="{66369D91-613D-F65F-D011-B52E686B8532}"/>
              </a:ext>
            </a:extLst>
          </p:cNvPr>
          <p:cNvSpPr txBox="1"/>
          <p:nvPr/>
        </p:nvSpPr>
        <p:spPr>
          <a:xfrm>
            <a:off x="13918522" y="499341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No fumes tanto, tía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Pablo Maire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s/tela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80</a:t>
            </a:r>
            <a:r>
              <a:rPr sz="2000" dirty="0"/>
              <a:t> x</a:t>
            </a:r>
            <a:r>
              <a:rPr lang="es-MX" sz="2000" dirty="0"/>
              <a:t> 60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58,000 mx</a:t>
            </a:r>
          </a:p>
        </p:txBody>
      </p:sp>
      <p:pic>
        <p:nvPicPr>
          <p:cNvPr id="7" name="Imagen 6" descr="Imagen que contiene persona, comida, tabla, hombre&#10;&#10;Descripción generada automáticamente">
            <a:extLst>
              <a:ext uri="{FF2B5EF4-FFF2-40B4-BE49-F238E27FC236}">
                <a16:creationId xmlns:a16="http://schemas.microsoft.com/office/drawing/2014/main" id="{1F1F405E-741E-D3E4-49EF-9A552BDD0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7083" y="544789"/>
            <a:ext cx="5282990" cy="7133151"/>
          </a:xfrm>
          <a:prstGeom prst="rect">
            <a:avLst/>
          </a:prstGeom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7BA8A7AD-A2BC-C3F6-6634-BF688D6015F7}"/>
              </a:ext>
            </a:extLst>
          </p:cNvPr>
          <p:cNvSpPr/>
          <p:nvPr/>
        </p:nvSpPr>
        <p:spPr>
          <a:xfrm>
            <a:off x="19270785" y="11172517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1800" dirty="0"/>
          </a:p>
        </p:txBody>
      </p:sp>
      <p:sp>
        <p:nvSpPr>
          <p:cNvPr id="10" name="Cuando me supe pez…">
            <a:extLst>
              <a:ext uri="{FF2B5EF4-FFF2-40B4-BE49-F238E27FC236}">
                <a16:creationId xmlns:a16="http://schemas.microsoft.com/office/drawing/2014/main" id="{07C23084-84F9-2CC8-C91A-81E237B00BCE}"/>
              </a:ext>
            </a:extLst>
          </p:cNvPr>
          <p:cNvSpPr txBox="1"/>
          <p:nvPr/>
        </p:nvSpPr>
        <p:spPr>
          <a:xfrm>
            <a:off x="19116538" y="9163805"/>
            <a:ext cx="4875280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Están largas tus uñas, viejito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Pablo Maire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s/tela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80</a:t>
            </a:r>
            <a:r>
              <a:rPr sz="2000" dirty="0"/>
              <a:t> x</a:t>
            </a:r>
            <a:r>
              <a:rPr lang="es-MX" sz="2000" dirty="0"/>
              <a:t> 60</a:t>
            </a:r>
            <a:r>
              <a:rPr sz="2000" dirty="0"/>
              <a:t>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$58,000 mx</a:t>
            </a:r>
          </a:p>
        </p:txBody>
      </p:sp>
      <p:pic>
        <p:nvPicPr>
          <p:cNvPr id="11" name="Imagen 10" descr="Imagen que contiene persona, hombre, silla, mujer&#10;&#10;Descripción generada automáticamente">
            <a:extLst>
              <a:ext uri="{FF2B5EF4-FFF2-40B4-BE49-F238E27FC236}">
                <a16:creationId xmlns:a16="http://schemas.microsoft.com/office/drawing/2014/main" id="{46DCB91E-3B79-2FE3-D32A-11E4BF9B2B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668" y="7934553"/>
            <a:ext cx="6879899" cy="510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34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04B053C-7A6C-4E67-A27D-26238F2D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89506DD5-2B13-476C-99A1-C493961AC81C" descr="097620dd-becf-4014-a490-181b520b0bf0.jpg">
            <a:extLst>
              <a:ext uri="{FF2B5EF4-FFF2-40B4-BE49-F238E27FC236}">
                <a16:creationId xmlns:a16="http://schemas.microsoft.com/office/drawing/2014/main" id="{2243B780-1FDB-91C9-52AD-2C0B379D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51" y="2668478"/>
            <a:ext cx="9375826" cy="952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">
            <a:extLst>
              <a:ext uri="{FF2B5EF4-FFF2-40B4-BE49-F238E27FC236}">
                <a16:creationId xmlns:a16="http://schemas.microsoft.com/office/drawing/2014/main" id="{E25D266A-E90F-3BC4-FFCD-B90CF840378E}"/>
              </a:ext>
            </a:extLst>
          </p:cNvPr>
          <p:cNvSpPr/>
          <p:nvPr/>
        </p:nvSpPr>
        <p:spPr>
          <a:xfrm>
            <a:off x="17167601" y="12190514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Cerebro…">
            <a:extLst>
              <a:ext uri="{FF2B5EF4-FFF2-40B4-BE49-F238E27FC236}">
                <a16:creationId xmlns:a16="http://schemas.microsoft.com/office/drawing/2014/main" id="{93A7D403-2F47-5100-8B77-AAE21504A471}"/>
              </a:ext>
            </a:extLst>
          </p:cNvPr>
          <p:cNvSpPr txBox="1"/>
          <p:nvPr/>
        </p:nvSpPr>
        <p:spPr>
          <a:xfrm>
            <a:off x="17167601" y="10223408"/>
            <a:ext cx="4566785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Gatos</a:t>
            </a:r>
            <a:endParaRPr sz="2400" dirty="0"/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Pedro Friedeberg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Serigrafía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60</a:t>
            </a:r>
            <a:r>
              <a:rPr sz="2000" dirty="0"/>
              <a:t> x </a:t>
            </a:r>
            <a:r>
              <a:rPr lang="es-MX" sz="2000" dirty="0"/>
              <a:t>60</a:t>
            </a:r>
            <a:r>
              <a:rPr sz="2000" dirty="0"/>
              <a:t>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ES" sz="2000" dirty="0"/>
              <a:t>30,000</a:t>
            </a:r>
            <a:r>
              <a:rPr sz="2000" dirty="0"/>
              <a:t> mx</a:t>
            </a:r>
          </a:p>
        </p:txBody>
      </p:sp>
    </p:spTree>
    <p:extLst>
      <p:ext uri="{BB962C8B-B14F-4D97-AF65-F5344CB8AC3E}">
        <p14:creationId xmlns:p14="http://schemas.microsoft.com/office/powerpoint/2010/main" val="111219459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Line"/>
          <p:cNvSpPr/>
          <p:nvPr/>
        </p:nvSpPr>
        <p:spPr>
          <a:xfrm>
            <a:off x="1565587" y="3533712"/>
            <a:ext cx="492741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46" name="Princesa…"/>
          <p:cNvSpPr txBox="1"/>
          <p:nvPr/>
        </p:nvSpPr>
        <p:spPr>
          <a:xfrm>
            <a:off x="1565587" y="756985"/>
            <a:ext cx="5826469" cy="269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Chao tradición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Pablo Maire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 err="1"/>
              <a:t>Poliresina</a:t>
            </a:r>
            <a:endParaRPr lang="es-ES"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Figura papal 27 x 11 x 9 cm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Bebés 8 x 5 x 3 cm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Base hecha de madera 17 x 17 x 5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$174,000 mx</a:t>
            </a:r>
            <a:endParaRPr lang="es-ES" dirty="0"/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FF824A4-F91C-4F48-9758-CCDF645D5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87" y="3692852"/>
            <a:ext cx="12466205" cy="83037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B0E97BF-EE9A-C148-8761-325BF5B4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799" y="7212928"/>
            <a:ext cx="3888001" cy="56702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00C36BD-1FED-3D40-AE8D-9183C9685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230" y="4192436"/>
            <a:ext cx="4457130" cy="567021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B1DF1AA-8C42-ED45-98C4-32F0FDA72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661" y="399492"/>
            <a:ext cx="4006275" cy="5642261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30AD5F6-15F3-4BCF-8739-F3E8DAF3B9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25943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uando me supe pez…">
            <a:extLst>
              <a:ext uri="{FF2B5EF4-FFF2-40B4-BE49-F238E27FC236}">
                <a16:creationId xmlns:a16="http://schemas.microsoft.com/office/drawing/2014/main" id="{C70C2DB3-DCFD-400F-A2EA-B079389B29ED}"/>
              </a:ext>
            </a:extLst>
          </p:cNvPr>
          <p:cNvSpPr txBox="1"/>
          <p:nvPr/>
        </p:nvSpPr>
        <p:spPr>
          <a:xfrm>
            <a:off x="10185263" y="6240905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Pornobesos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Pablo Maire</a:t>
            </a:r>
            <a:endParaRPr sz="24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s/tela</a:t>
            </a:r>
            <a:endParaRPr sz="20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30 x 40</a:t>
            </a:r>
            <a:r>
              <a:rPr sz="2000" dirty="0"/>
              <a:t> cm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$17,400 mx c/u</a:t>
            </a:r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0CDA71C-520E-4B09-9168-DF6FD5A2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Line">
            <a:extLst>
              <a:ext uri="{FF2B5EF4-FFF2-40B4-BE49-F238E27FC236}">
                <a16:creationId xmlns:a16="http://schemas.microsoft.com/office/drawing/2014/main" id="{71D0F6F5-D2CD-ADDE-BD91-733322C13673}"/>
              </a:ext>
            </a:extLst>
          </p:cNvPr>
          <p:cNvSpPr/>
          <p:nvPr/>
        </p:nvSpPr>
        <p:spPr>
          <a:xfrm>
            <a:off x="9835583" y="8188206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pic>
        <p:nvPicPr>
          <p:cNvPr id="5" name="Imagen 4" descr="Imagen que contiene persona, edificio, hombre, café&#10;&#10;Descripción generada automáticamente">
            <a:extLst>
              <a:ext uri="{FF2B5EF4-FFF2-40B4-BE49-F238E27FC236}">
                <a16:creationId xmlns:a16="http://schemas.microsoft.com/office/drawing/2014/main" id="{59F4A4B2-5AF7-7FFE-2986-208638BB8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820" y="1191363"/>
            <a:ext cx="6220538" cy="4694563"/>
          </a:xfrm>
          <a:prstGeom prst="rect">
            <a:avLst/>
          </a:prstGeom>
        </p:spPr>
      </p:pic>
      <p:pic>
        <p:nvPicPr>
          <p:cNvPr id="13" name="Imagen 12" descr="La cara de un hombre&#10;&#10;Descripción generada automáticamente con confianza baja">
            <a:extLst>
              <a:ext uri="{FF2B5EF4-FFF2-40B4-BE49-F238E27FC236}">
                <a16:creationId xmlns:a16="http://schemas.microsoft.com/office/drawing/2014/main" id="{FB4B5D89-7BE2-416F-44FB-391BD5D73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598" y="3465893"/>
            <a:ext cx="7400032" cy="5550024"/>
          </a:xfrm>
          <a:prstGeom prst="rect">
            <a:avLst/>
          </a:prstGeom>
        </p:spPr>
      </p:pic>
      <p:pic>
        <p:nvPicPr>
          <p:cNvPr id="19" name="Imagen 18" descr="Imagen que contiene persona, interior, perro, hombre&#10;&#10;Descripción generada automáticamente">
            <a:extLst>
              <a:ext uri="{FF2B5EF4-FFF2-40B4-BE49-F238E27FC236}">
                <a16:creationId xmlns:a16="http://schemas.microsoft.com/office/drawing/2014/main" id="{683ED872-C3D2-219B-E805-82886B8AA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11" y="3442769"/>
            <a:ext cx="7400033" cy="5573150"/>
          </a:xfrm>
          <a:prstGeom prst="rect">
            <a:avLst/>
          </a:prstGeom>
        </p:spPr>
      </p:pic>
      <p:pic>
        <p:nvPicPr>
          <p:cNvPr id="25" name="Imagen 24" descr="Imagen que contiene hombre, persona, sostener, tabla&#10;&#10;Descripción generada automáticamente">
            <a:extLst>
              <a:ext uri="{FF2B5EF4-FFF2-40B4-BE49-F238E27FC236}">
                <a16:creationId xmlns:a16="http://schemas.microsoft.com/office/drawing/2014/main" id="{B43CEAC5-A071-CCE1-6A72-EC5BE30DC4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820" y="8347846"/>
            <a:ext cx="6103879" cy="462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448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Line">
            <a:extLst>
              <a:ext uri="{FF2B5EF4-FFF2-40B4-BE49-F238E27FC236}">
                <a16:creationId xmlns:a16="http://schemas.microsoft.com/office/drawing/2014/main" id="{0FA268E1-4C90-4D04-BBFA-54090AAFC24D}"/>
              </a:ext>
            </a:extLst>
          </p:cNvPr>
          <p:cNvSpPr/>
          <p:nvPr/>
        </p:nvSpPr>
        <p:spPr>
          <a:xfrm>
            <a:off x="2471260" y="2569325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0CDA71C-520E-4B09-9168-DF6FD5A2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25792EA8-3AF7-D37E-9466-1BC8053F87FD}"/>
              </a:ext>
            </a:extLst>
          </p:cNvPr>
          <p:cNvSpPr/>
          <p:nvPr/>
        </p:nvSpPr>
        <p:spPr>
          <a:xfrm>
            <a:off x="18455237" y="12852380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 dirty="0"/>
          </a:p>
        </p:txBody>
      </p:sp>
      <p:sp>
        <p:nvSpPr>
          <p:cNvPr id="2" name="Cuando me supe pez…">
            <a:extLst>
              <a:ext uri="{FF2B5EF4-FFF2-40B4-BE49-F238E27FC236}">
                <a16:creationId xmlns:a16="http://schemas.microsoft.com/office/drawing/2014/main" id="{AD7C4F3A-231B-FF5D-DEEC-B1F991F1D90C}"/>
              </a:ext>
            </a:extLst>
          </p:cNvPr>
          <p:cNvSpPr txBox="1"/>
          <p:nvPr/>
        </p:nvSpPr>
        <p:spPr>
          <a:xfrm>
            <a:off x="2740804" y="580882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El hombre como fracaso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Pablo Maire</a:t>
            </a:r>
            <a:endParaRPr sz="24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Bronce/mixta</a:t>
            </a:r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43 x 29</a:t>
            </a:r>
            <a:r>
              <a:rPr sz="2000" dirty="0"/>
              <a:t> x</a:t>
            </a:r>
            <a:r>
              <a:rPr lang="es-MX" sz="2000" dirty="0"/>
              <a:t> 41</a:t>
            </a:r>
            <a:r>
              <a:rPr sz="2000" dirty="0"/>
              <a:t> cm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127,600 mx</a:t>
            </a:r>
          </a:p>
        </p:txBody>
      </p:sp>
      <p:sp>
        <p:nvSpPr>
          <p:cNvPr id="3" name="Cuando me supe pez…">
            <a:extLst>
              <a:ext uri="{FF2B5EF4-FFF2-40B4-BE49-F238E27FC236}">
                <a16:creationId xmlns:a16="http://schemas.microsoft.com/office/drawing/2014/main" id="{EACF9DE8-5372-CC4E-1545-7AFA7FD1B63A}"/>
              </a:ext>
            </a:extLst>
          </p:cNvPr>
          <p:cNvSpPr txBox="1"/>
          <p:nvPr/>
        </p:nvSpPr>
        <p:spPr>
          <a:xfrm>
            <a:off x="18630077" y="10894921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Esto eres, esto serás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Pablo Maire</a:t>
            </a:r>
            <a:endParaRPr sz="24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Bronce</a:t>
            </a:r>
            <a:endParaRPr sz="20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34 x 34</a:t>
            </a:r>
            <a:r>
              <a:rPr sz="2000" dirty="0"/>
              <a:t> x</a:t>
            </a:r>
            <a:r>
              <a:rPr lang="es-MX" sz="2000" dirty="0"/>
              <a:t> 85</a:t>
            </a:r>
            <a:r>
              <a:rPr sz="2000" dirty="0"/>
              <a:t> cm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110,200 mx</a:t>
            </a:r>
          </a:p>
        </p:txBody>
      </p:sp>
      <p:pic>
        <p:nvPicPr>
          <p:cNvPr id="2050" name="10F387C6-51A2-4289-8320-270DDCF13247" descr="PHOTO-2022-04-21-15-38-25.jpg">
            <a:extLst>
              <a:ext uri="{FF2B5EF4-FFF2-40B4-BE49-F238E27FC236}">
                <a16:creationId xmlns:a16="http://schemas.microsoft.com/office/drawing/2014/main" id="{D60FC887-0C2E-7F5F-AC3A-3CB9C66F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041" y="644714"/>
            <a:ext cx="5693032" cy="1005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6611963-CAF9-4ABA-A532-C9882D7D984A" descr="PHOTO-2021-10-14-20-09-00.jpg">
            <a:extLst>
              <a:ext uri="{FF2B5EF4-FFF2-40B4-BE49-F238E27FC236}">
                <a16:creationId xmlns:a16="http://schemas.microsoft.com/office/drawing/2014/main" id="{5AB8590B-1C20-D19D-1706-8880D0F1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61" y="2697480"/>
            <a:ext cx="7070349" cy="101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617B0039-E4AF-0861-6B62-CA30D9421F6A}"/>
              </a:ext>
            </a:extLst>
          </p:cNvPr>
          <p:cNvSpPr txBox="1"/>
          <p:nvPr/>
        </p:nvSpPr>
        <p:spPr>
          <a:xfrm>
            <a:off x="10625365" y="10847452"/>
            <a:ext cx="4566866" cy="1956452"/>
          </a:xfrm>
          <a:prstGeom prst="rect">
            <a:avLst/>
          </a:prstGeom>
        </p:spPr>
        <p:txBody>
          <a:bodyPr vert="horz" wrap="square" lIns="0" tIns="13862" rIns="0" bIns="0" rtlCol="0">
            <a:spAutoFit/>
          </a:bodyPr>
          <a:lstStyle/>
          <a:p>
            <a:pPr marL="456686" marR="6931" indent="-442053" algn="ctr">
              <a:lnSpc>
                <a:spcPct val="116300"/>
              </a:lnSpc>
              <a:spcBef>
                <a:spcPts val="109"/>
              </a:spcBef>
            </a:pPr>
            <a:r>
              <a:rPr lang="es-MX" sz="2365" b="1" spc="12" dirty="0">
                <a:latin typeface="Trebuchet MS"/>
                <a:cs typeface="Trebuchet MS"/>
              </a:rPr>
              <a:t>Nuestras violencias</a:t>
            </a:r>
          </a:p>
          <a:p>
            <a:pPr marL="456686" marR="6931" indent="-442053" algn="ctr">
              <a:lnSpc>
                <a:spcPct val="116300"/>
              </a:lnSpc>
              <a:spcBef>
                <a:spcPts val="109"/>
              </a:spcBef>
            </a:pPr>
            <a:r>
              <a:rPr lang="es-MX" sz="2365" b="1" spc="12" dirty="0">
                <a:latin typeface="Trebuchet MS"/>
                <a:cs typeface="Trebuchet MS"/>
              </a:rPr>
              <a:t>Pablo Maire </a:t>
            </a:r>
            <a:r>
              <a:rPr sz="2365" b="1" spc="12" dirty="0">
                <a:latin typeface="Trebuchet MS"/>
                <a:cs typeface="Trebuchet MS"/>
              </a:rPr>
              <a:t>(</a:t>
            </a:r>
            <a:r>
              <a:rPr lang="es-MX" sz="2365" b="1" spc="12" dirty="0">
                <a:latin typeface="Trebuchet MS"/>
                <a:cs typeface="Trebuchet MS"/>
              </a:rPr>
              <a:t>Chile</a:t>
            </a:r>
            <a:r>
              <a:rPr sz="2365" b="1" spc="12" dirty="0">
                <a:latin typeface="Trebuchet MS"/>
                <a:cs typeface="Trebuchet MS"/>
              </a:rPr>
              <a:t>)</a:t>
            </a:r>
            <a:endParaRPr sz="2365" dirty="0">
              <a:latin typeface="Trebuchet MS"/>
              <a:cs typeface="Trebuchet MS"/>
            </a:endParaRPr>
          </a:p>
          <a:p>
            <a:pPr marR="6161" algn="ctr">
              <a:lnSpc>
                <a:spcPct val="100000"/>
              </a:lnSpc>
              <a:spcBef>
                <a:spcPts val="491"/>
              </a:spcBef>
            </a:pPr>
            <a:r>
              <a:rPr lang="es-MX" sz="2001" dirty="0">
                <a:latin typeface="Trebuchet MS"/>
                <a:cs typeface="Trebuchet MS"/>
              </a:rPr>
              <a:t>Bronce</a:t>
            </a:r>
            <a:endParaRPr sz="2001" dirty="0">
              <a:latin typeface="Trebuchet MS"/>
              <a:cs typeface="Trebuchet MS"/>
            </a:endParaRPr>
          </a:p>
          <a:p>
            <a:pPr marR="6931" algn="ctr">
              <a:lnSpc>
                <a:spcPct val="100000"/>
              </a:lnSpc>
              <a:spcBef>
                <a:spcPts val="455"/>
              </a:spcBef>
            </a:pPr>
            <a:r>
              <a:rPr lang="es-MX" sz="2001" spc="-12" dirty="0">
                <a:latin typeface="Trebuchet MS"/>
                <a:cs typeface="Trebuchet MS"/>
              </a:rPr>
              <a:t>93 x 54 x 48 cm</a:t>
            </a:r>
          </a:p>
          <a:p>
            <a:pPr marL="15403" marR="6931" algn="ctr">
              <a:spcBef>
                <a:spcPts val="461"/>
              </a:spcBef>
            </a:pPr>
            <a:r>
              <a:rPr lang="es-MX" sz="2001" b="1" dirty="0">
                <a:latin typeface="Trebuchet MS"/>
              </a:rPr>
              <a:t>$95,000</a:t>
            </a:r>
            <a:r>
              <a:rPr sz="2001" b="1" dirty="0">
                <a:latin typeface="Trebuchet MS"/>
              </a:rPr>
              <a:t> </a:t>
            </a:r>
            <a:r>
              <a:rPr lang="es-MX" sz="2001" b="1" dirty="0" err="1">
                <a:latin typeface="Trebuchet MS"/>
              </a:rPr>
              <a:t>mx</a:t>
            </a:r>
            <a:endParaRPr sz="2001" dirty="0">
              <a:latin typeface="Trebuchet MS"/>
              <a:cs typeface="Trebuchet MS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FAD00E67-09DF-02CD-DC70-CBE83AAA2A49}"/>
              </a:ext>
            </a:extLst>
          </p:cNvPr>
          <p:cNvSpPr/>
          <p:nvPr/>
        </p:nvSpPr>
        <p:spPr>
          <a:xfrm>
            <a:off x="10550520" y="12849299"/>
            <a:ext cx="4566866" cy="3081"/>
          </a:xfrm>
          <a:custGeom>
            <a:avLst/>
            <a:gdLst/>
            <a:ahLst/>
            <a:cxnLst/>
            <a:rect l="l" t="t" r="r" b="b"/>
            <a:pathLst>
              <a:path w="3765550" h="2539">
                <a:moveTo>
                  <a:pt x="0" y="0"/>
                </a:moveTo>
                <a:lnTo>
                  <a:pt x="3765330" y="2094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algn="ctr"/>
            <a:endParaRPr sz="5821" dirty="0"/>
          </a:p>
        </p:txBody>
      </p:sp>
      <p:pic>
        <p:nvPicPr>
          <p:cNvPr id="13" name="B4C3F42F-E099-4931-B931-B2DECCE744A1" descr="PHOTO-2022-06-23-18-04-06.jpg">
            <a:extLst>
              <a:ext uri="{FF2B5EF4-FFF2-40B4-BE49-F238E27FC236}">
                <a16:creationId xmlns:a16="http://schemas.microsoft.com/office/drawing/2014/main" id="{4492BE03-4A0F-57A7-E170-E2E27441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92" y="720589"/>
            <a:ext cx="6588166" cy="988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3575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04B053C-7A6C-4E67-A27D-26238F2D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423CAA4E-948A-4EE9-BFAF-9D13FC7EA656" descr="IMG_3108.jpg">
            <a:extLst>
              <a:ext uri="{FF2B5EF4-FFF2-40B4-BE49-F238E27FC236}">
                <a16:creationId xmlns:a16="http://schemas.microsoft.com/office/drawing/2014/main" id="{75AD4598-E5DA-9BBB-9005-03653F58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60" y="1441616"/>
            <a:ext cx="9752625" cy="1050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535C98C8-3757-B485-2C96-5D8877EBD445}"/>
              </a:ext>
            </a:extLst>
          </p:cNvPr>
          <p:cNvSpPr/>
          <p:nvPr/>
        </p:nvSpPr>
        <p:spPr>
          <a:xfrm>
            <a:off x="19096761" y="11968725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/>
            <a:endParaRPr/>
          </a:p>
        </p:txBody>
      </p:sp>
      <p:sp>
        <p:nvSpPr>
          <p:cNvPr id="3" name="Cerebro…">
            <a:extLst>
              <a:ext uri="{FF2B5EF4-FFF2-40B4-BE49-F238E27FC236}">
                <a16:creationId xmlns:a16="http://schemas.microsoft.com/office/drawing/2014/main" id="{85FF8277-3FEF-FF28-C9A2-9D133CDF0272}"/>
              </a:ext>
            </a:extLst>
          </p:cNvPr>
          <p:cNvSpPr txBox="1"/>
          <p:nvPr/>
        </p:nvSpPr>
        <p:spPr>
          <a:xfrm>
            <a:off x="20088966" y="9993197"/>
            <a:ext cx="3574580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Visiones furtivas #3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Pedro Friedeberg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Serigrafía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44</a:t>
            </a:r>
            <a:r>
              <a:rPr sz="2000" dirty="0"/>
              <a:t> x </a:t>
            </a:r>
            <a:r>
              <a:rPr lang="es-MX" sz="2000" dirty="0"/>
              <a:t>47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25</a:t>
            </a:r>
            <a:r>
              <a:rPr lang="es-ES" sz="2000" dirty="0"/>
              <a:t>,000</a:t>
            </a:r>
            <a:r>
              <a:rPr sz="2000" dirty="0"/>
              <a:t> mx</a:t>
            </a:r>
          </a:p>
        </p:txBody>
      </p:sp>
    </p:spTree>
    <p:extLst>
      <p:ext uri="{BB962C8B-B14F-4D97-AF65-F5344CB8AC3E}">
        <p14:creationId xmlns:p14="http://schemas.microsoft.com/office/powerpoint/2010/main" val="3830258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AEB03A2-84D2-4767-BE3E-BE210874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F049305-3675-4607-B7C5-F8444F652D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4468" y="6985185"/>
            <a:ext cx="5693032" cy="6730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AC442E85-FF44-4536-B8B9-0183CBAB6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13376154"/>
            <a:ext cx="3472224" cy="1969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D587FC0D-97A9-452E-1538-5A26A32B0CC0}"/>
              </a:ext>
            </a:extLst>
          </p:cNvPr>
          <p:cNvSpPr/>
          <p:nvPr/>
        </p:nvSpPr>
        <p:spPr>
          <a:xfrm>
            <a:off x="9350478" y="12205320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/>
          </a:p>
        </p:txBody>
      </p:sp>
      <p:sp>
        <p:nvSpPr>
          <p:cNvPr id="10" name="Cuando me supe pez…">
            <a:extLst>
              <a:ext uri="{FF2B5EF4-FFF2-40B4-BE49-F238E27FC236}">
                <a16:creationId xmlns:a16="http://schemas.microsoft.com/office/drawing/2014/main" id="{78533F2A-333D-6B2E-DD44-E7914F921CC7}"/>
              </a:ext>
            </a:extLst>
          </p:cNvPr>
          <p:cNvSpPr txBox="1"/>
          <p:nvPr/>
        </p:nvSpPr>
        <p:spPr>
          <a:xfrm>
            <a:off x="9525318" y="10247861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R10043</a:t>
            </a:r>
            <a:endParaRPr sz="2400" dirty="0"/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Iván Córdova</a:t>
            </a:r>
            <a:endParaRPr sz="24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Encauso s/madera</a:t>
            </a:r>
            <a:endParaRPr sz="20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122 </a:t>
            </a:r>
            <a:r>
              <a:rPr sz="2000" dirty="0"/>
              <a:t>x </a:t>
            </a:r>
            <a:r>
              <a:rPr lang="es-MX" sz="2000" dirty="0"/>
              <a:t>90</a:t>
            </a:r>
            <a:r>
              <a:rPr sz="2000" dirty="0"/>
              <a:t> cm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52</a:t>
            </a:r>
            <a:r>
              <a:rPr lang="es-ES" sz="2000" dirty="0"/>
              <a:t>,200 </a:t>
            </a:r>
            <a:r>
              <a:rPr sz="2000" dirty="0"/>
              <a:t>mx</a:t>
            </a:r>
            <a:endParaRPr lang="es-ES" sz="2000" dirty="0"/>
          </a:p>
        </p:txBody>
      </p:sp>
      <p:pic>
        <p:nvPicPr>
          <p:cNvPr id="14" name="Imagen 13" descr="Un dibujo de una cerca de madera&#10;&#10;Descripción generada automáticamente con confianza baja">
            <a:extLst>
              <a:ext uri="{FF2B5EF4-FFF2-40B4-BE49-F238E27FC236}">
                <a16:creationId xmlns:a16="http://schemas.microsoft.com/office/drawing/2014/main" id="{5572A5A2-C12A-46B4-797D-0631B8100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91" y="916044"/>
            <a:ext cx="6690457" cy="8967314"/>
          </a:xfrm>
          <a:prstGeom prst="rect">
            <a:avLst/>
          </a:prstGeom>
        </p:spPr>
      </p:pic>
      <p:pic>
        <p:nvPicPr>
          <p:cNvPr id="1026" name="4AF56665-C4EC-4624-84CE-5B4955A6054A" descr="842e59c8-9199-48d6-a4cd-2a119878e342.JPG">
            <a:extLst>
              <a:ext uri="{FF2B5EF4-FFF2-40B4-BE49-F238E27FC236}">
                <a16:creationId xmlns:a16="http://schemas.microsoft.com/office/drawing/2014/main" id="{587C239F-F186-22D2-EB28-568A40F69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796" y="3219187"/>
            <a:ext cx="6690456" cy="898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">
            <a:extLst>
              <a:ext uri="{FF2B5EF4-FFF2-40B4-BE49-F238E27FC236}">
                <a16:creationId xmlns:a16="http://schemas.microsoft.com/office/drawing/2014/main" id="{68AB58ED-C92C-FF61-4045-65BDAD994827}"/>
              </a:ext>
            </a:extLst>
          </p:cNvPr>
          <p:cNvSpPr/>
          <p:nvPr/>
        </p:nvSpPr>
        <p:spPr>
          <a:xfrm>
            <a:off x="17093791" y="2758199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1800"/>
          </a:p>
        </p:txBody>
      </p:sp>
      <p:sp>
        <p:nvSpPr>
          <p:cNvPr id="5" name="Cuando me supe pez…">
            <a:extLst>
              <a:ext uri="{FF2B5EF4-FFF2-40B4-BE49-F238E27FC236}">
                <a16:creationId xmlns:a16="http://schemas.microsoft.com/office/drawing/2014/main" id="{C1B07DCF-55FF-2CEC-6EC5-D778EDAB02E9}"/>
              </a:ext>
            </a:extLst>
          </p:cNvPr>
          <p:cNvSpPr txBox="1"/>
          <p:nvPr/>
        </p:nvSpPr>
        <p:spPr>
          <a:xfrm>
            <a:off x="17443471" y="691992"/>
            <a:ext cx="42171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R10042</a:t>
            </a:r>
            <a:endParaRPr sz="2400" dirty="0"/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Iván Córdova</a:t>
            </a:r>
            <a:endParaRPr sz="24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Encauso s/madera</a:t>
            </a:r>
            <a:endParaRPr sz="2000" dirty="0"/>
          </a:p>
          <a:p>
            <a:pPr algn="ct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122 </a:t>
            </a:r>
            <a:r>
              <a:rPr sz="2000" dirty="0"/>
              <a:t>x </a:t>
            </a:r>
            <a:r>
              <a:rPr lang="es-MX" sz="2000" dirty="0"/>
              <a:t>90</a:t>
            </a:r>
            <a:r>
              <a:rPr sz="2000" dirty="0"/>
              <a:t> cm</a:t>
            </a:r>
          </a:p>
          <a:p>
            <a:pPr algn="ct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52</a:t>
            </a:r>
            <a:r>
              <a:rPr lang="es-ES" sz="2000" dirty="0"/>
              <a:t>,200 </a:t>
            </a:r>
            <a:r>
              <a:rPr sz="2000" dirty="0"/>
              <a:t>mx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75950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33" y="13329247"/>
            <a:ext cx="9083114" cy="185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9"/>
            <a:ext cx="5693032" cy="673081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Line"/>
          <p:cNvSpPr/>
          <p:nvPr/>
        </p:nvSpPr>
        <p:spPr>
          <a:xfrm>
            <a:off x="7625214" y="3363088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1800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71D4DD01-BF1C-4103-84C0-FBB3FB6B0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Line">
            <a:extLst>
              <a:ext uri="{FF2B5EF4-FFF2-40B4-BE49-F238E27FC236}">
                <a16:creationId xmlns:a16="http://schemas.microsoft.com/office/drawing/2014/main" id="{902297FB-ACA0-4CDD-B445-1D79F6926E36}"/>
              </a:ext>
            </a:extLst>
          </p:cNvPr>
          <p:cNvSpPr/>
          <p:nvPr/>
        </p:nvSpPr>
        <p:spPr>
          <a:xfrm>
            <a:off x="18513462" y="689645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/>
            <a:endParaRPr sz="1800" dirty="0"/>
          </a:p>
        </p:txBody>
      </p:sp>
      <p:sp>
        <p:nvSpPr>
          <p:cNvPr id="19" name="Nightmare…">
            <a:extLst>
              <a:ext uri="{FF2B5EF4-FFF2-40B4-BE49-F238E27FC236}">
                <a16:creationId xmlns:a16="http://schemas.microsoft.com/office/drawing/2014/main" id="{B8E0476B-827E-831D-7DB2-ABCE9D679211}"/>
              </a:ext>
            </a:extLst>
          </p:cNvPr>
          <p:cNvSpPr txBox="1"/>
          <p:nvPr/>
        </p:nvSpPr>
        <p:spPr>
          <a:xfrm>
            <a:off x="7215074" y="1089489"/>
            <a:ext cx="4976926" cy="232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b="1" dirty="0">
                <a:latin typeface="Raleway"/>
              </a:rPr>
              <a:t>Medea mexicana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b="1" dirty="0">
                <a:latin typeface="Raleway"/>
              </a:rPr>
              <a:t>Ray Herrera-Leguizamo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sobre tela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90 x 70 cm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2022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$20,000 mx</a:t>
            </a:r>
            <a:endParaRPr lang="es-ES" sz="2000" dirty="0"/>
          </a:p>
        </p:txBody>
      </p:sp>
      <p:sp>
        <p:nvSpPr>
          <p:cNvPr id="21" name="Nightmare…">
            <a:extLst>
              <a:ext uri="{FF2B5EF4-FFF2-40B4-BE49-F238E27FC236}">
                <a16:creationId xmlns:a16="http://schemas.microsoft.com/office/drawing/2014/main" id="{58A1059A-2F15-3621-45CF-08C9966F27B5}"/>
              </a:ext>
            </a:extLst>
          </p:cNvPr>
          <p:cNvSpPr txBox="1"/>
          <p:nvPr/>
        </p:nvSpPr>
        <p:spPr>
          <a:xfrm>
            <a:off x="17131553" y="655641"/>
            <a:ext cx="5917651" cy="232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b="1" dirty="0">
                <a:latin typeface="Raleway"/>
              </a:rPr>
              <a:t>La victoria animando al pueblo a luchar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b="1" dirty="0">
                <a:latin typeface="Raleway"/>
              </a:rPr>
              <a:t>Ray Herrera-Leguizamo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sobre tela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80 x 70 cm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2020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$18,000 mx</a:t>
            </a:r>
            <a:endParaRPr lang="es-ES" sz="2000" dirty="0"/>
          </a:p>
        </p:txBody>
      </p:sp>
      <p:pic>
        <p:nvPicPr>
          <p:cNvPr id="4098" name="477CE93F-EB3F-4048-844A-4FD8A810F118" descr="PHOTO-2022-12-04-15-24-08.jpg">
            <a:extLst>
              <a:ext uri="{FF2B5EF4-FFF2-40B4-BE49-F238E27FC236}">
                <a16:creationId xmlns:a16="http://schemas.microsoft.com/office/drawing/2014/main" id="{96A72CFF-3FD8-15CA-997B-153AF72F1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8" y="3584028"/>
            <a:ext cx="11588462" cy="910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1F7CBC18-3BBF-4C68-AF12-6CE1CD187CF4" descr="PHOTO-2022-12-04-15-25-44.jpg">
            <a:extLst>
              <a:ext uri="{FF2B5EF4-FFF2-40B4-BE49-F238E27FC236}">
                <a16:creationId xmlns:a16="http://schemas.microsoft.com/office/drawing/2014/main" id="{386C7ED1-13F0-D414-5762-F00713290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941" y="2251600"/>
            <a:ext cx="7472220" cy="100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9604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46900" y="6985183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500D31E-C218-4EA4-B0E1-C107837BE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EEF690AA-F03A-4DF0-A406-B4A5BC4D53BE">
            <a:extLst>
              <a:ext uri="{FF2B5EF4-FFF2-40B4-BE49-F238E27FC236}">
                <a16:creationId xmlns:a16="http://schemas.microsoft.com/office/drawing/2014/main" id="{C2D75112-477B-4494-BDF0-F12CF97E0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32095" r="19445" b="33975"/>
          <a:stretch/>
        </p:blipFill>
        <p:spPr bwMode="auto">
          <a:xfrm>
            <a:off x="3177512" y="2590418"/>
            <a:ext cx="15655410" cy="918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3A457CA1-F37C-4FDA-A076-FABC27CD4988}"/>
              </a:ext>
            </a:extLst>
          </p:cNvPr>
          <p:cNvSpPr/>
          <p:nvPr/>
        </p:nvSpPr>
        <p:spPr>
          <a:xfrm>
            <a:off x="18639868" y="12737457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" name="Sólo Dios es amor…">
            <a:extLst>
              <a:ext uri="{FF2B5EF4-FFF2-40B4-BE49-F238E27FC236}">
                <a16:creationId xmlns:a16="http://schemas.microsoft.com/office/drawing/2014/main" id="{5EC424D9-80DF-4848-A0EB-110DBBAEE738}"/>
              </a:ext>
            </a:extLst>
          </p:cNvPr>
          <p:cNvSpPr txBox="1"/>
          <p:nvPr/>
        </p:nvSpPr>
        <p:spPr>
          <a:xfrm>
            <a:off x="19280591" y="10627819"/>
            <a:ext cx="3926063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Rinoceronte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Fernando Andriacci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Bronce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41</a:t>
            </a:r>
            <a:r>
              <a:rPr sz="2000" dirty="0"/>
              <a:t> x </a:t>
            </a:r>
            <a:r>
              <a:rPr lang="es-MX" sz="2000" dirty="0"/>
              <a:t>88</a:t>
            </a:r>
            <a:r>
              <a:rPr lang="es-ES" sz="2000" dirty="0"/>
              <a:t> x 28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ES" sz="2000" dirty="0"/>
              <a:t>270,000</a:t>
            </a:r>
            <a:r>
              <a:rPr sz="2000" dirty="0"/>
              <a:t> mx</a:t>
            </a:r>
          </a:p>
        </p:txBody>
      </p:sp>
    </p:spTree>
    <p:extLst>
      <p:ext uri="{BB962C8B-B14F-4D97-AF65-F5344CB8AC3E}">
        <p14:creationId xmlns:p14="http://schemas.microsoft.com/office/powerpoint/2010/main" val="125031294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74" y="13289071"/>
            <a:ext cx="4566785" cy="26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696E360C-D912-47F8-A1DA-08F749E8C28B" descr="PHOTO-2022-10-05-10-16-07.jpg">
            <a:extLst>
              <a:ext uri="{FF2B5EF4-FFF2-40B4-BE49-F238E27FC236}">
                <a16:creationId xmlns:a16="http://schemas.microsoft.com/office/drawing/2014/main" id="{77498CEC-17B9-ED7B-9713-F3EC987DF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4123" r="18017" b="2250"/>
          <a:stretch/>
        </p:blipFill>
        <p:spPr bwMode="auto">
          <a:xfrm>
            <a:off x="905943" y="2819759"/>
            <a:ext cx="12487328" cy="968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DB54A4DD-6F51-55D0-73C9-90E59169CE99}"/>
              </a:ext>
            </a:extLst>
          </p:cNvPr>
          <p:cNvSpPr/>
          <p:nvPr/>
        </p:nvSpPr>
        <p:spPr>
          <a:xfrm>
            <a:off x="938174" y="2723810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Vaso, peine y sacapuntas…">
            <a:extLst>
              <a:ext uri="{FF2B5EF4-FFF2-40B4-BE49-F238E27FC236}">
                <a16:creationId xmlns:a16="http://schemas.microsoft.com/office/drawing/2014/main" id="{F99D8BBC-FCE3-8123-BF88-0FBC2E5088A3}"/>
              </a:ext>
            </a:extLst>
          </p:cNvPr>
          <p:cNvSpPr txBox="1"/>
          <p:nvPr/>
        </p:nvSpPr>
        <p:spPr>
          <a:xfrm>
            <a:off x="938174" y="766351"/>
            <a:ext cx="4861365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Sin título</a:t>
            </a:r>
            <a:endParaRPr sz="2400" dirty="0"/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Fernando Andriacci</a:t>
            </a:r>
            <a:endParaRPr sz="24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Óleo sobre tela</a:t>
            </a:r>
            <a:endParaRPr sz="2000" dirty="0"/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100 x 130</a:t>
            </a:r>
            <a:r>
              <a:rPr sz="2000" dirty="0"/>
              <a:t>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180</a:t>
            </a:r>
            <a:r>
              <a:rPr lang="es-ES" sz="2000" dirty="0"/>
              <a:t>,000</a:t>
            </a:r>
            <a:r>
              <a:rPr sz="2000" dirty="0"/>
              <a:t> mx</a:t>
            </a:r>
            <a:endParaRPr lang="es-MX" sz="2000" dirty="0"/>
          </a:p>
        </p:txBody>
      </p:sp>
      <p:pic>
        <p:nvPicPr>
          <p:cNvPr id="14338" name="63B74767-D99A-48E2-861D-487F821F6C73" descr="PHOTO-2022-12-02-16-33-30.jpg">
            <a:extLst>
              <a:ext uri="{FF2B5EF4-FFF2-40B4-BE49-F238E27FC236}">
                <a16:creationId xmlns:a16="http://schemas.microsoft.com/office/drawing/2014/main" id="{F9B10DE4-68E2-18CB-F6A0-0EF96B735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4428"/>
          <a:stretch/>
        </p:blipFill>
        <p:spPr bwMode="auto">
          <a:xfrm>
            <a:off x="15109794" y="1833976"/>
            <a:ext cx="8063103" cy="819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">
            <a:extLst>
              <a:ext uri="{FF2B5EF4-FFF2-40B4-BE49-F238E27FC236}">
                <a16:creationId xmlns:a16="http://schemas.microsoft.com/office/drawing/2014/main" id="{B856F5E8-3197-A847-D145-6152C06F414C}"/>
              </a:ext>
            </a:extLst>
          </p:cNvPr>
          <p:cNvSpPr/>
          <p:nvPr/>
        </p:nvSpPr>
        <p:spPr>
          <a:xfrm>
            <a:off x="16624156" y="13157544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/>
            <a:endParaRPr/>
          </a:p>
        </p:txBody>
      </p:sp>
      <p:sp>
        <p:nvSpPr>
          <p:cNvPr id="5" name="Vaso, peine y sacapuntas…">
            <a:extLst>
              <a:ext uri="{FF2B5EF4-FFF2-40B4-BE49-F238E27FC236}">
                <a16:creationId xmlns:a16="http://schemas.microsoft.com/office/drawing/2014/main" id="{68B4F0F5-14D1-C187-2C7C-A060CA5E2039}"/>
              </a:ext>
            </a:extLst>
          </p:cNvPr>
          <p:cNvSpPr txBox="1"/>
          <p:nvPr/>
        </p:nvSpPr>
        <p:spPr>
          <a:xfrm>
            <a:off x="16302408" y="11200085"/>
            <a:ext cx="4861365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400" dirty="0"/>
              <a:t>Sin título</a:t>
            </a:r>
            <a:endParaRPr sz="2400" dirty="0"/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Fernando Andriacci</a:t>
            </a:r>
            <a:endParaRPr sz="24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MX" sz="2000" dirty="0"/>
              <a:t>Serigrafía</a:t>
            </a:r>
            <a:endParaRPr sz="2000" dirty="0"/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44 x 44</a:t>
            </a:r>
            <a:r>
              <a:rPr sz="2000" dirty="0"/>
              <a:t>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sz="2000" dirty="0"/>
              <a:t>$</a:t>
            </a:r>
            <a:r>
              <a:rPr lang="es-MX" sz="2000" dirty="0"/>
              <a:t>10</a:t>
            </a:r>
            <a:r>
              <a:rPr lang="es-ES" sz="2000" dirty="0"/>
              <a:t>,000</a:t>
            </a:r>
            <a:r>
              <a:rPr sz="2000" dirty="0"/>
              <a:t> mx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2263803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-63304" y="7001418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1C406571-C861-46B3-B4E0-E63EE1A22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31B4CCDE-7ACD-4263-90B9-186858455635}"/>
              </a:ext>
            </a:extLst>
          </p:cNvPr>
          <p:cNvSpPr/>
          <p:nvPr/>
        </p:nvSpPr>
        <p:spPr>
          <a:xfrm>
            <a:off x="499819" y="990917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1800" dirty="0"/>
          </a:p>
        </p:txBody>
      </p:sp>
      <p:sp>
        <p:nvSpPr>
          <p:cNvPr id="13" name="Al silencio…">
            <a:extLst>
              <a:ext uri="{FF2B5EF4-FFF2-40B4-BE49-F238E27FC236}">
                <a16:creationId xmlns:a16="http://schemas.microsoft.com/office/drawing/2014/main" id="{593A9C40-CF5F-44F4-87AB-5B55CBD32C13}"/>
              </a:ext>
            </a:extLst>
          </p:cNvPr>
          <p:cNvSpPr txBox="1"/>
          <p:nvPr/>
        </p:nvSpPr>
        <p:spPr>
          <a:xfrm>
            <a:off x="499819" y="1101595"/>
            <a:ext cx="456678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La musa de las pesadillas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“Feng” Jesús Villalpando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Acrílico s/tela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120 x 150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$45,000 mx</a:t>
            </a:r>
          </a:p>
        </p:txBody>
      </p:sp>
      <p:pic>
        <p:nvPicPr>
          <p:cNvPr id="3" name="Imagen 2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4F99917-982E-0748-D913-EB372FD9C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10" y="2402591"/>
            <a:ext cx="7203701" cy="9740737"/>
          </a:xfrm>
          <a:prstGeom prst="rect">
            <a:avLst/>
          </a:prstGeom>
        </p:spPr>
      </p:pic>
      <p:sp>
        <p:nvSpPr>
          <p:cNvPr id="4" name="Line">
            <a:extLst>
              <a:ext uri="{FF2B5EF4-FFF2-40B4-BE49-F238E27FC236}">
                <a16:creationId xmlns:a16="http://schemas.microsoft.com/office/drawing/2014/main" id="{4470B8E3-AE21-9D08-0A0E-6BE6733BCC2F}"/>
              </a:ext>
            </a:extLst>
          </p:cNvPr>
          <p:cNvSpPr/>
          <p:nvPr/>
        </p:nvSpPr>
        <p:spPr>
          <a:xfrm>
            <a:off x="18647807" y="1119465"/>
            <a:ext cx="4566786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/>
            <a:endParaRPr sz="1800" dirty="0"/>
          </a:p>
        </p:txBody>
      </p:sp>
      <p:sp>
        <p:nvSpPr>
          <p:cNvPr id="5" name="Al silencio…">
            <a:extLst>
              <a:ext uri="{FF2B5EF4-FFF2-40B4-BE49-F238E27FC236}">
                <a16:creationId xmlns:a16="http://schemas.microsoft.com/office/drawing/2014/main" id="{71A22275-800B-4AF2-1FAB-034224DC4A83}"/>
              </a:ext>
            </a:extLst>
          </p:cNvPr>
          <p:cNvSpPr txBox="1"/>
          <p:nvPr/>
        </p:nvSpPr>
        <p:spPr>
          <a:xfrm>
            <a:off x="17897958" y="1216675"/>
            <a:ext cx="52914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Acumulación de gente sin sentido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“Feng” Jesús Villalpando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Acrílico s/tela</a:t>
            </a:r>
          </a:p>
          <a:p>
            <a:pPr algn="r"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70 x 70 cm</a:t>
            </a:r>
          </a:p>
          <a:p>
            <a:pPr algn="r"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$18,000 mx</a:t>
            </a:r>
          </a:p>
        </p:txBody>
      </p:sp>
      <p:pic>
        <p:nvPicPr>
          <p:cNvPr id="7" name="Imagen 6" descr="Pintura de varios colores&#10;&#10;Descripción generada automáticamente con confianza baja">
            <a:extLst>
              <a:ext uri="{FF2B5EF4-FFF2-40B4-BE49-F238E27FC236}">
                <a16:creationId xmlns:a16="http://schemas.microsoft.com/office/drawing/2014/main" id="{F8DE5931-01FB-C761-385B-4E2ABAA12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171" y="2495285"/>
            <a:ext cx="8889419" cy="955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97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1"/>
          </p:cNvPicPr>
          <p:nvPr/>
        </p:nvPicPr>
        <p:blipFill>
          <a:blip r:embed="rId2">
            <a:alphaModFix amt="85670"/>
          </a:blip>
          <a:srcRect l="9750" t="56331" r="43283"/>
          <a:stretch>
            <a:fillRect/>
          </a:stretch>
        </p:blipFill>
        <p:spPr>
          <a:xfrm>
            <a:off x="25302" y="6939777"/>
            <a:ext cx="5693032" cy="673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0432" y="13329245"/>
            <a:ext cx="9083114" cy="18538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Line"/>
          <p:cNvSpPr/>
          <p:nvPr/>
        </p:nvSpPr>
        <p:spPr>
          <a:xfrm>
            <a:off x="13658551" y="10971634"/>
            <a:ext cx="45667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1C406571-C861-46B3-B4E0-E63EE1A22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3" y="13376153"/>
            <a:ext cx="3472224" cy="196943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Al silencio…">
            <a:extLst>
              <a:ext uri="{FF2B5EF4-FFF2-40B4-BE49-F238E27FC236}">
                <a16:creationId xmlns:a16="http://schemas.microsoft.com/office/drawing/2014/main" id="{686F7FA9-56A3-C888-9990-BEEF2D9E9F98}"/>
              </a:ext>
            </a:extLst>
          </p:cNvPr>
          <p:cNvSpPr txBox="1"/>
          <p:nvPr/>
        </p:nvSpPr>
        <p:spPr>
          <a:xfrm>
            <a:off x="13577868" y="11004047"/>
            <a:ext cx="5291406" cy="19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3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 err="1"/>
              <a:t>Metamorffo</a:t>
            </a:r>
            <a:r>
              <a:rPr lang="es-ES" sz="2400" dirty="0"/>
              <a:t> II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400" dirty="0"/>
              <a:t>“Feng” Jesús Villalpando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Acrílico s/tela</a:t>
            </a:r>
          </a:p>
          <a:p>
            <a:pPr>
              <a:spcBef>
                <a:spcPts val="700"/>
              </a:spcBef>
              <a:defRPr sz="1800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70 x 70 cm</a:t>
            </a:r>
          </a:p>
          <a:p>
            <a:pPr>
              <a:spcBef>
                <a:spcPts val="700"/>
              </a:spcBef>
              <a:defRPr sz="1800" b="1">
                <a:latin typeface="Raleway"/>
                <a:ea typeface="Raleway"/>
                <a:cs typeface="Raleway"/>
                <a:sym typeface="Raleway"/>
              </a:defRPr>
            </a:pPr>
            <a:r>
              <a:rPr lang="es-ES" sz="2000" dirty="0"/>
              <a:t>$25,000 mx</a:t>
            </a:r>
          </a:p>
        </p:txBody>
      </p:sp>
      <p:pic>
        <p:nvPicPr>
          <p:cNvPr id="22" name="Imagen 21" descr="Pintura de varios colores&#10;&#10;Descripción generada automáticamente con confianza media">
            <a:extLst>
              <a:ext uri="{FF2B5EF4-FFF2-40B4-BE49-F238E27FC236}">
                <a16:creationId xmlns:a16="http://schemas.microsoft.com/office/drawing/2014/main" id="{F2BE295E-32D6-B96C-2D5D-937AF5E17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7" y="895148"/>
            <a:ext cx="9653674" cy="97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029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Personalizado 1">
      <a:majorFont>
        <a:latin typeface="Helvetica Neue"/>
        <a:ea typeface="Helvetica Neue"/>
        <a:cs typeface="Helvetica Neue"/>
      </a:majorFont>
      <a:minorFont>
        <a:latin typeface="Raleway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65966</TotalTime>
  <Words>696</Words>
  <Application>Microsoft Office PowerPoint</Application>
  <PresentationFormat>Personalizado</PresentationFormat>
  <Paragraphs>188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Calibri</vt:lpstr>
      <vt:lpstr>Helvetica Neue</vt:lpstr>
      <vt:lpstr>Helvetica Neue Medium</vt:lpstr>
      <vt:lpstr>Raleway</vt:lpstr>
      <vt:lpstr>Releway</vt:lpstr>
      <vt:lpstr>Segoe UI Historic</vt:lpstr>
      <vt:lpstr>Trebuchet MS</vt:lpstr>
      <vt:lpstr>21_BasicWhite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Aguafuerte Galería</dc:creator>
  <cp:lastModifiedBy>Aguafuerte Galería</cp:lastModifiedBy>
  <cp:revision>1401</cp:revision>
  <dcterms:modified xsi:type="dcterms:W3CDTF">2022-12-12T18:40:15Z</dcterms:modified>
</cp:coreProperties>
</file>